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59" r:id="rId6"/>
    <p:sldId id="267" r:id="rId7"/>
    <p:sldId id="261" r:id="rId8"/>
    <p:sldId id="268" r:id="rId9"/>
    <p:sldId id="262" r:id="rId10"/>
    <p:sldId id="263" r:id="rId11"/>
    <p:sldId id="265" r:id="rId12"/>
    <p:sldId id="270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S UI Gothic" panose="020B0600070205080204" pitchFamily="34" charset="-128"/>
      <p:regular r:id="rId19"/>
    </p:embeddedFont>
    <p:embeddedFont>
      <p:font typeface="Teko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748F7E-CEB2-432E-97E5-3528C5DC34F2}">
  <a:tblStyle styleId="{E0748F7E-CEB2-432E-97E5-3528C5DC34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4291bea6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1a4291bea6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81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291bea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a4291bea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291bea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a4291bea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584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4291bea6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1a4291bea6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4291bea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a4291bea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4291bea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a4291bea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9922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4291bea6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1a4291bea6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4291bea6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1a4291bea6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282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4291bea6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1a4291bea6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conda.com/" TargetMode="External"/><Relationship Id="rId13" Type="http://schemas.openxmlformats.org/officeDocument/2006/relationships/hyperlink" Target="https://docs.tudat.space/en/stable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sktop.github.com/" TargetMode="External"/><Relationship Id="rId12" Type="http://schemas.openxmlformats.org/officeDocument/2006/relationships/hyperlink" Target="https://education.github.com/globalcampus/stud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LOSAT/mission-analysis/blob/main/python/setup_guide/README.md" TargetMode="External"/><Relationship Id="rId11" Type="http://schemas.openxmlformats.org/officeDocument/2006/relationships/hyperlink" Target="https://www.jetbrains.com/shop/eform/students" TargetMode="External"/><Relationship Id="rId5" Type="http://schemas.openxmlformats.org/officeDocument/2006/relationships/hyperlink" Target="https://github.com/TOLOSAT/mission-analysis" TargetMode="External"/><Relationship Id="rId10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ithub.com/TOLOSAT" TargetMode="External"/><Relationship Id="rId9" Type="http://schemas.openxmlformats.org/officeDocument/2006/relationships/hyperlink" Target="https://github.com/conda-forge/miniforge" TargetMode="External"/><Relationship Id="rId14" Type="http://schemas.openxmlformats.org/officeDocument/2006/relationships/hyperlink" Target="https://py.api.tudat.space/en/lat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hyperlink" Target="https://docs.github.com/en/education/explore-the-benefits-of-teaching-and-learning-with-github-education/github-global-campus-for-students/apply-to-github-global-campus-as-a-stud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TOLOSAT/mission-analysis/blob/main/python/setup_guide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" y="4644520"/>
            <a:ext cx="9144000" cy="49898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633808" y="4743431"/>
            <a:ext cx="14694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/202</a:t>
            </a: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481" y="4192427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21" y="4218617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19535" y="3136520"/>
            <a:ext cx="8104920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</a:p>
          <a:p>
            <a:pPr algn="ctr"/>
            <a:r>
              <a:rPr lang="en-US" sz="28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 “how-to” crash course</a:t>
            </a: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l="4085" t="7732" r="5225"/>
          <a:stretch/>
        </p:blipFill>
        <p:spPr>
          <a:xfrm>
            <a:off x="-1" y="0"/>
            <a:ext cx="9144000" cy="285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3" y="2060004"/>
            <a:ext cx="9144002" cy="84969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t="76479"/>
          <a:stretch/>
        </p:blipFill>
        <p:spPr>
          <a:xfrm>
            <a:off x="0" y="1647696"/>
            <a:ext cx="9144001" cy="12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-5" y="2723993"/>
            <a:ext cx="9144000" cy="199129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Collaborative Coding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10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BB9F7BF5-8061-B8B4-DD42-0B440F575E53}"/>
              </a:ext>
            </a:extLst>
          </p:cNvPr>
          <p:cNvSpPr txBox="1"/>
          <p:nvPr/>
        </p:nvSpPr>
        <p:spPr>
          <a:xfrm>
            <a:off x="107507" y="698475"/>
            <a:ext cx="526188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join the TOLOSAT GitHub organization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give your username/email to the person linked on the page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CD000F2-EC43-7080-CC68-C0BF702A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971108"/>
            <a:ext cx="3816793" cy="3595704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E1587D0C-B329-FB84-14F1-641E7257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5" y="1841273"/>
            <a:ext cx="3970875" cy="2725539"/>
          </a:xfrm>
          <a:prstGeom prst="rect">
            <a:avLst/>
          </a:prstGeom>
        </p:spPr>
      </p:pic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/>
        </p:nvSpPr>
        <p:spPr>
          <a:xfrm>
            <a:off x="0" y="0"/>
            <a:ext cx="745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Useful Links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22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59" name="Google Shape;259;p2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60" name="Google Shape;260;p2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1" name="Google Shape;261;p2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62" name="Google Shape;262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2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2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11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6FC85B4E-EBB2-4E22-A64E-AD938644818E}"/>
              </a:ext>
            </a:extLst>
          </p:cNvPr>
          <p:cNvSpPr txBox="1"/>
          <p:nvPr/>
        </p:nvSpPr>
        <p:spPr>
          <a:xfrm>
            <a:off x="219075" y="698475"/>
            <a:ext cx="8817418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TOLOSAT GitHub : </a:t>
            </a:r>
            <a:r>
              <a:rPr lang="en-US" dirty="0">
                <a:hlinkClick r:id="rId4"/>
              </a:rPr>
              <a:t>https://github.com/TOLOSAT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Mission Analysis Repository : </a:t>
            </a:r>
            <a:r>
              <a:rPr lang="en-US" dirty="0">
                <a:hlinkClick r:id="rId5"/>
              </a:rPr>
              <a:t>https://github.com/TOLOSAT/mission-analysis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setup guide (with more links) : </a:t>
            </a:r>
            <a:r>
              <a:rPr lang="en-US" dirty="0">
                <a:hlinkClick r:id="rId6"/>
              </a:rPr>
              <a:t>https://github.com/TOLOSAT/mission-analysis/blob/main/python/setup_guide/README.md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GitHub Desktop : </a:t>
            </a:r>
            <a:r>
              <a:rPr lang="en-US" dirty="0">
                <a:hlinkClick r:id="rId7"/>
              </a:rPr>
              <a:t>https://desktop.github.com/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ANACONDA : </a:t>
            </a:r>
            <a:r>
              <a:rPr lang="en-US" dirty="0">
                <a:hlinkClick r:id="rId8"/>
              </a:rPr>
              <a:t>https://www.anaconda.com/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Miniforge : </a:t>
            </a:r>
            <a:r>
              <a:rPr lang="en-US" dirty="0">
                <a:hlinkClick r:id="rId9"/>
              </a:rPr>
              <a:t>https://github.com/conda-forge/miniforge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PyCharm : </a:t>
            </a:r>
            <a:r>
              <a:rPr lang="en-US" dirty="0">
                <a:hlinkClick r:id="rId10"/>
              </a:rPr>
              <a:t>https://www.jetbrains.com/pycharm/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PyCharm license for students : </a:t>
            </a:r>
            <a:r>
              <a:rPr lang="en-US" dirty="0">
                <a:hlinkClick r:id="rId11"/>
              </a:rPr>
              <a:t>https://www.jetbrains.com/shop/eform/students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GitHub Global Campus for students : </a:t>
            </a:r>
            <a:r>
              <a:rPr lang="en-US" dirty="0">
                <a:hlinkClick r:id="rId12"/>
              </a:rPr>
              <a:t>https://education.github.com/globalcampus/student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Tudat documentation : </a:t>
            </a:r>
            <a:r>
              <a:rPr lang="en-US" dirty="0">
                <a:hlinkClick r:id="rId13"/>
              </a:rPr>
              <a:t>https://docs.tudat.space/en/stable/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Tudatpy API Reference : </a:t>
            </a:r>
            <a:r>
              <a:rPr lang="en-US" dirty="0">
                <a:hlinkClick r:id="rId14"/>
              </a:rPr>
              <a:t>https://py.api.tudat.space/en/latest/</a:t>
            </a:r>
            <a:endParaRPr lang="en-US" dirty="0"/>
          </a:p>
        </p:txBody>
      </p:sp>
      <p:sp>
        <p:nvSpPr>
          <p:cNvPr id="3" name="Google Shape;98;p14">
            <a:extLst>
              <a:ext uri="{FF2B5EF4-FFF2-40B4-BE49-F238E27FC236}">
                <a16:creationId xmlns:a16="http://schemas.microsoft.com/office/drawing/2014/main" id="{02FDD55E-DE72-CB71-02BC-B8180E895569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" y="4644520"/>
            <a:ext cx="9144000" cy="49898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633808" y="4743431"/>
            <a:ext cx="14694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/202</a:t>
            </a: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481" y="4192427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21" y="4218617"/>
            <a:ext cx="899173" cy="92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l="4085" t="7732" r="5225"/>
          <a:stretch/>
        </p:blipFill>
        <p:spPr>
          <a:xfrm>
            <a:off x="-1" y="0"/>
            <a:ext cx="9144000" cy="285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3" y="2060004"/>
            <a:ext cx="9144002" cy="84969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t="76479"/>
          <a:stretch/>
        </p:blipFill>
        <p:spPr>
          <a:xfrm>
            <a:off x="0" y="1647696"/>
            <a:ext cx="9144001" cy="12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-5" y="2723993"/>
            <a:ext cx="9144000" cy="199129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2;gd46eaa4a8c_1_20">
            <a:extLst>
              <a:ext uri="{FF2B5EF4-FFF2-40B4-BE49-F238E27FC236}">
                <a16:creationId xmlns:a16="http://schemas.microsoft.com/office/drawing/2014/main" id="{3943205C-52F6-8F9F-457C-54AFE7B81302}"/>
              </a:ext>
            </a:extLst>
          </p:cNvPr>
          <p:cNvSpPr txBox="1"/>
          <p:nvPr/>
        </p:nvSpPr>
        <p:spPr>
          <a:xfrm>
            <a:off x="0" y="2981452"/>
            <a:ext cx="9144000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SzPts val="4000"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The End</a:t>
            </a:r>
          </a:p>
          <a:p>
            <a:pPr algn="ctr">
              <a:lnSpc>
                <a:spcPct val="110000"/>
              </a:lnSpc>
              <a:buSzPts val="4000"/>
            </a:pPr>
            <a:r>
              <a:rPr lang="en-US" sz="41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… or the beginning !</a:t>
            </a:r>
          </a:p>
        </p:txBody>
      </p:sp>
    </p:spTree>
    <p:extLst>
      <p:ext uri="{BB962C8B-B14F-4D97-AF65-F5344CB8AC3E}">
        <p14:creationId xmlns:p14="http://schemas.microsoft.com/office/powerpoint/2010/main" val="77581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104;p14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1177636" y="698475"/>
            <a:ext cx="7103213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Introduction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Python Workflow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Tools Used &amp; Recommended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Installation &amp; Testing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Collaborative Coding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Useful Links</a:t>
            </a:r>
          </a:p>
        </p:txBody>
      </p:sp>
      <p:sp>
        <p:nvSpPr>
          <p:cNvPr id="109" name="Google Shape;109;p14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104;p14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406750" y="698475"/>
            <a:ext cx="7874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Some historical context</a:t>
            </a:r>
          </a:p>
        </p:txBody>
      </p:sp>
      <p:sp>
        <p:nvSpPr>
          <p:cNvPr id="109" name="Google Shape;109;p14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DF8244-3011-F76F-A25F-C695AD74D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062" y="1227616"/>
            <a:ext cx="3245738" cy="11576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D25C8CB4-03F4-EEAE-AC6D-6C1A61479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457" y="878145"/>
            <a:ext cx="2114226" cy="1060177"/>
          </a:xfrm>
          <a:prstGeom prst="rect">
            <a:avLst/>
          </a:prstGeom>
        </p:spPr>
      </p:pic>
      <p:pic>
        <p:nvPicPr>
          <p:cNvPr id="4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2080D0-9985-A289-00DF-09F6BA254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2175" r="1158" b="4655"/>
          <a:stretch/>
        </p:blipFill>
        <p:spPr>
          <a:xfrm>
            <a:off x="745829" y="2463151"/>
            <a:ext cx="3112670" cy="2197057"/>
          </a:xfrm>
          <a:prstGeom prst="rect">
            <a:avLst/>
          </a:prstGeom>
        </p:spPr>
      </p:pic>
      <p:pic>
        <p:nvPicPr>
          <p:cNvPr id="5" name="Image 12">
            <a:extLst>
              <a:ext uri="{FF2B5EF4-FFF2-40B4-BE49-F238E27FC236}">
                <a16:creationId xmlns:a16="http://schemas.microsoft.com/office/drawing/2014/main" id="{E6CA914A-18DA-4A8D-DF91-AA2A773C2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97" y="2270475"/>
            <a:ext cx="4048971" cy="2020245"/>
          </a:xfrm>
          <a:prstGeom prst="rect">
            <a:avLst/>
          </a:prstGeom>
        </p:spPr>
      </p:pic>
      <p:sp>
        <p:nvSpPr>
          <p:cNvPr id="6" name="Google Shape;98;p14">
            <a:extLst>
              <a:ext uri="{FF2B5EF4-FFF2-40B4-BE49-F238E27FC236}">
                <a16:creationId xmlns:a16="http://schemas.microsoft.com/office/drawing/2014/main" id="{2F9CC897-0E20-EDE7-085E-C7696D5AAFFE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00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21" name="Google Shape;121;p15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2" name="Google Shape;122;p15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5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5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4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46659EC1-4533-BD84-C3ED-498D63D383CD}"/>
              </a:ext>
            </a:extLst>
          </p:cNvPr>
          <p:cNvSpPr txBox="1"/>
          <p:nvPr/>
        </p:nvSpPr>
        <p:spPr>
          <a:xfrm>
            <a:off x="406749" y="698475"/>
            <a:ext cx="8629744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Why move to Python ?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modern and flexible language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Easy to learn and use, still allows for high-performance applications through interfaces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Scilab very limiting and outdated (CNES also looking into moving to Python)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Opens access to many free and open-source libraries available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Free choice of IDE and development environment, can wield the power of plugins, etc.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modular code, easier to collaborate with other subsystems when needed</a:t>
            </a:r>
          </a:p>
        </p:txBody>
      </p:sp>
      <p:sp>
        <p:nvSpPr>
          <p:cNvPr id="3" name="Google Shape;98;p14">
            <a:extLst>
              <a:ext uri="{FF2B5EF4-FFF2-40B4-BE49-F238E27FC236}">
                <a16:creationId xmlns:a16="http://schemas.microsoft.com/office/drawing/2014/main" id="{29570E06-77AE-CF99-B0C0-2BEDF71897D2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37" name="Google Shape;137;p16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38" name="Google Shape;138;p16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9" name="Google Shape;139;p16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40" name="Google Shape;140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6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6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5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F69648-6CCF-91E4-98CE-4552B329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56" y="504712"/>
            <a:ext cx="6794088" cy="4134075"/>
          </a:xfrm>
          <a:prstGeom prst="rect">
            <a:avLst/>
          </a:prstGeom>
        </p:spPr>
      </p:pic>
      <p:sp>
        <p:nvSpPr>
          <p:cNvPr id="2" name="Google Shape;98;p14">
            <a:extLst>
              <a:ext uri="{FF2B5EF4-FFF2-40B4-BE49-F238E27FC236}">
                <a16:creationId xmlns:a16="http://schemas.microsoft.com/office/drawing/2014/main" id="{A1D524C9-2838-0BEF-67AA-A6783BF1AD42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37" name="Google Shape;137;p16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38" name="Google Shape;138;p16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9" name="Google Shape;139;p16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40" name="Google Shape;140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6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6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6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9C6F7092-9799-9ACE-AA32-8EDFB0EF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66" y="1000851"/>
            <a:ext cx="3878545" cy="2521054"/>
          </a:xfrm>
          <a:prstGeom prst="rect">
            <a:avLst/>
          </a:prstGeom>
        </p:spPr>
      </p:pic>
      <p:pic>
        <p:nvPicPr>
          <p:cNvPr id="3" name="Image 7">
            <a:extLst>
              <a:ext uri="{FF2B5EF4-FFF2-40B4-BE49-F238E27FC236}">
                <a16:creationId xmlns:a16="http://schemas.microsoft.com/office/drawing/2014/main" id="{850C018C-32A2-AD23-899A-18383D48B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6" y="2442380"/>
            <a:ext cx="2854408" cy="2120418"/>
          </a:xfrm>
          <a:prstGeom prst="rect">
            <a:avLst/>
          </a:prstGeom>
        </p:spPr>
      </p:pic>
      <p:pic>
        <p:nvPicPr>
          <p:cNvPr id="4" name="Image 10">
            <a:extLst>
              <a:ext uri="{FF2B5EF4-FFF2-40B4-BE49-F238E27FC236}">
                <a16:creationId xmlns:a16="http://schemas.microsoft.com/office/drawing/2014/main" id="{94430839-BFCB-8BC6-9000-6431900CB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68" y="653176"/>
            <a:ext cx="3978209" cy="1632703"/>
          </a:xfrm>
          <a:prstGeom prst="rect">
            <a:avLst/>
          </a:prstGeom>
        </p:spPr>
      </p:pic>
      <p:pic>
        <p:nvPicPr>
          <p:cNvPr id="5" name="Image 12">
            <a:extLst>
              <a:ext uri="{FF2B5EF4-FFF2-40B4-BE49-F238E27FC236}">
                <a16:creationId xmlns:a16="http://schemas.microsoft.com/office/drawing/2014/main" id="{661A458D-A73D-E622-EFD1-7137E8E91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950" y="3587871"/>
            <a:ext cx="4929793" cy="1065463"/>
          </a:xfrm>
          <a:prstGeom prst="rect">
            <a:avLst/>
          </a:prstGeom>
        </p:spPr>
      </p:pic>
      <p:sp>
        <p:nvSpPr>
          <p:cNvPr id="6" name="Google Shape;98;p14">
            <a:extLst>
              <a:ext uri="{FF2B5EF4-FFF2-40B4-BE49-F238E27FC236}">
                <a16:creationId xmlns:a16="http://schemas.microsoft.com/office/drawing/2014/main" id="{A16C888C-CE77-891B-074F-FCB57D9649C4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72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Tools Used &amp; Recommended</a:t>
            </a:r>
            <a:endParaRPr lang="en-US" sz="3200" dirty="0"/>
          </a:p>
        </p:txBody>
      </p:sp>
      <p:grpSp>
        <p:nvGrpSpPr>
          <p:cNvPr id="171" name="Google Shape;171;p18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72" name="Google Shape;172;p18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73" name="Google Shape;173;p18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" name="Google Shape;174;p18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75" name="Google Shape;17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8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7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5;gdd561a0acf_0_12">
            <a:extLst>
              <a:ext uri="{FF2B5EF4-FFF2-40B4-BE49-F238E27FC236}">
                <a16:creationId xmlns:a16="http://schemas.microsoft.com/office/drawing/2014/main" id="{90D1C5F3-D17F-4DE3-5064-7325163531BC}"/>
              </a:ext>
            </a:extLst>
          </p:cNvPr>
          <p:cNvSpPr txBox="1"/>
          <p:nvPr/>
        </p:nvSpPr>
        <p:spPr>
          <a:xfrm>
            <a:off x="4572000" y="462101"/>
            <a:ext cx="365854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Recommended</a:t>
            </a:r>
            <a:endParaRPr lang="en-US" dirty="0"/>
          </a:p>
        </p:txBody>
      </p:sp>
      <p:sp>
        <p:nvSpPr>
          <p:cNvPr id="3" name="Google Shape;105;gdd561a0acf_0_12">
            <a:extLst>
              <a:ext uri="{FF2B5EF4-FFF2-40B4-BE49-F238E27FC236}">
                <a16:creationId xmlns:a16="http://schemas.microsoft.com/office/drawing/2014/main" id="{803CC7FC-3B0E-0968-4B03-6D3FFA02AB56}"/>
              </a:ext>
            </a:extLst>
          </p:cNvPr>
          <p:cNvSpPr txBox="1"/>
          <p:nvPr/>
        </p:nvSpPr>
        <p:spPr>
          <a:xfrm>
            <a:off x="-1" y="462101"/>
            <a:ext cx="365854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Used</a:t>
            </a:r>
            <a:endParaRPr lang="en-US" dirty="0"/>
          </a:p>
        </p:txBody>
      </p:sp>
      <p:cxnSp>
        <p:nvCxnSpPr>
          <p:cNvPr id="4" name="Connecteur droit 2">
            <a:extLst>
              <a:ext uri="{FF2B5EF4-FFF2-40B4-BE49-F238E27FC236}">
                <a16:creationId xmlns:a16="http://schemas.microsoft.com/office/drawing/2014/main" id="{851DC18B-2B39-0A12-3637-A08D7025E389}"/>
              </a:ext>
            </a:extLst>
          </p:cNvPr>
          <p:cNvCxnSpPr>
            <a:cxnSpLocks/>
          </p:cNvCxnSpPr>
          <p:nvPr/>
        </p:nvCxnSpPr>
        <p:spPr>
          <a:xfrm>
            <a:off x="4571997" y="752289"/>
            <a:ext cx="0" cy="358690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6">
            <a:extLst>
              <a:ext uri="{FF2B5EF4-FFF2-40B4-BE49-F238E27FC236}">
                <a16:creationId xmlns:a16="http://schemas.microsoft.com/office/drawing/2014/main" id="{F0840785-8EEC-4F27-FD9C-1CCACC476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701178" y="1990600"/>
            <a:ext cx="2536370" cy="1505228"/>
          </a:xfrm>
          <a:prstGeom prst="rect">
            <a:avLst/>
          </a:prstGeom>
        </p:spPr>
      </p:pic>
      <p:pic>
        <p:nvPicPr>
          <p:cNvPr id="6" name="Graphique 9">
            <a:extLst>
              <a:ext uri="{FF2B5EF4-FFF2-40B4-BE49-F238E27FC236}">
                <a16:creationId xmlns:a16="http://schemas.microsoft.com/office/drawing/2014/main" id="{85C4938E-6429-FBC9-3E15-7D11FB112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923" y="1124043"/>
            <a:ext cx="2992457" cy="620168"/>
          </a:xfrm>
          <a:prstGeom prst="rect">
            <a:avLst/>
          </a:prstGeom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087D3D91-C09C-E908-A50F-A40F64FC5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7" y="1267607"/>
            <a:ext cx="3001623" cy="907991"/>
          </a:xfrm>
          <a:prstGeom prst="rect">
            <a:avLst/>
          </a:prstGeom>
        </p:spPr>
      </p:pic>
      <p:pic>
        <p:nvPicPr>
          <p:cNvPr id="8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1A32BE4-04E6-391D-B155-E6935F74C4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9" t="25359" r="8789" b="27459"/>
          <a:stretch/>
        </p:blipFill>
        <p:spPr>
          <a:xfrm>
            <a:off x="584315" y="3669054"/>
            <a:ext cx="2723398" cy="875040"/>
          </a:xfrm>
          <a:prstGeom prst="rect">
            <a:avLst/>
          </a:prstGeom>
        </p:spPr>
      </p:pic>
      <p:pic>
        <p:nvPicPr>
          <p:cNvPr id="9" name="Graphique 19">
            <a:extLst>
              <a:ext uri="{FF2B5EF4-FFF2-40B4-BE49-F238E27FC236}">
                <a16:creationId xmlns:a16="http://schemas.microsoft.com/office/drawing/2014/main" id="{BAE7E68A-2277-0217-8C4F-833EAD17B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3774" y="2309442"/>
            <a:ext cx="975611" cy="975611"/>
          </a:xfrm>
          <a:prstGeom prst="rect">
            <a:avLst/>
          </a:prstGeom>
        </p:spPr>
      </p:pic>
      <p:sp>
        <p:nvSpPr>
          <p:cNvPr id="10" name="ZoneTexte 20">
            <a:extLst>
              <a:ext uri="{FF2B5EF4-FFF2-40B4-BE49-F238E27FC236}">
                <a16:creationId xmlns:a16="http://schemas.microsoft.com/office/drawing/2014/main" id="{171A290B-643A-6346-8DB2-B6973775F619}"/>
              </a:ext>
            </a:extLst>
          </p:cNvPr>
          <p:cNvSpPr txBox="1"/>
          <p:nvPr/>
        </p:nvSpPr>
        <p:spPr>
          <a:xfrm>
            <a:off x="6034870" y="2505593"/>
            <a:ext cx="3001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GitHub Desktop</a:t>
            </a:r>
          </a:p>
        </p:txBody>
      </p:sp>
      <p:pic>
        <p:nvPicPr>
          <p:cNvPr id="11" name="Image 22">
            <a:extLst>
              <a:ext uri="{FF2B5EF4-FFF2-40B4-BE49-F238E27FC236}">
                <a16:creationId xmlns:a16="http://schemas.microsoft.com/office/drawing/2014/main" id="{90526A07-1F72-EE6F-E4FE-5872B59461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6648" y="3389948"/>
            <a:ext cx="2498803" cy="1318119"/>
          </a:xfrm>
          <a:prstGeom prst="rect">
            <a:avLst/>
          </a:prstGeom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1A1E48C5-01F1-C02B-CDBF-922A3016984E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Tools Used &amp; Recommended</a:t>
            </a:r>
            <a:endParaRPr lang="en-US" sz="3200" dirty="0"/>
          </a:p>
        </p:txBody>
      </p:sp>
      <p:grpSp>
        <p:nvGrpSpPr>
          <p:cNvPr id="171" name="Google Shape;171;p18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72" name="Google Shape;172;p18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73" name="Google Shape;173;p18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" name="Google Shape;174;p18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75" name="Google Shape;17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8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8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" name="Google Shape;108;p14">
            <a:extLst>
              <a:ext uri="{FF2B5EF4-FFF2-40B4-BE49-F238E27FC236}">
                <a16:creationId xmlns:a16="http://schemas.microsoft.com/office/drawing/2014/main" id="{776E121C-85F6-E24B-B142-0F0E15CE4A1E}"/>
              </a:ext>
            </a:extLst>
          </p:cNvPr>
          <p:cNvSpPr txBox="1"/>
          <p:nvPr/>
        </p:nvSpPr>
        <p:spPr>
          <a:xfrm>
            <a:off x="406749" y="487133"/>
            <a:ext cx="7889526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Important notes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CONDA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You can use ANACONDA, or Miniforge for a lighter install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PyCharm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Free professional licenses for students (see Python setup guide)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GitHub Copilot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Free for students through the </a:t>
            </a:r>
            <a:r>
              <a:rPr lang="en-US" sz="1600" dirty="0">
                <a:hlinkClick r:id="rId4"/>
              </a:rPr>
              <a:t>GitHub Global Campus </a:t>
            </a:r>
            <a:r>
              <a:rPr lang="en-US" sz="1600" dirty="0"/>
              <a:t>program</a:t>
            </a:r>
          </a:p>
        </p:txBody>
      </p:sp>
      <p:pic>
        <p:nvPicPr>
          <p:cNvPr id="1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1F5422-1B91-C7E8-C895-E62D5C493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742" y="2644179"/>
            <a:ext cx="4431951" cy="1890096"/>
          </a:xfrm>
          <a:prstGeom prst="rect">
            <a:avLst/>
          </a:prstGeom>
        </p:spPr>
      </p:pic>
      <p:pic>
        <p:nvPicPr>
          <p:cNvPr id="14" name="Image 5">
            <a:extLst>
              <a:ext uri="{FF2B5EF4-FFF2-40B4-BE49-F238E27FC236}">
                <a16:creationId xmlns:a16="http://schemas.microsoft.com/office/drawing/2014/main" id="{9C150CAA-3A03-7E2A-EE0C-EEF986837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44" y="2705256"/>
            <a:ext cx="1788106" cy="1791082"/>
          </a:xfrm>
          <a:prstGeom prst="rect">
            <a:avLst/>
          </a:prstGeom>
        </p:spPr>
      </p:pic>
      <p:sp>
        <p:nvSpPr>
          <p:cNvPr id="2" name="Google Shape;98;p14">
            <a:extLst>
              <a:ext uri="{FF2B5EF4-FFF2-40B4-BE49-F238E27FC236}">
                <a16:creationId xmlns:a16="http://schemas.microsoft.com/office/drawing/2014/main" id="{B629DC8F-F460-AE58-F3C1-C73A8A8DBA41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0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Installation &amp; Testing</a:t>
            </a:r>
            <a:endParaRPr lang="en-US" sz="3200" dirty="0"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89" name="Google Shape;189;p19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1" name="Google Shape;191;p19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92" name="Google Shape;19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9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9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9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484B25B0-9097-31EC-5162-4755819006C5}"/>
              </a:ext>
            </a:extLst>
          </p:cNvPr>
          <p:cNvSpPr txBox="1"/>
          <p:nvPr/>
        </p:nvSpPr>
        <p:spPr>
          <a:xfrm>
            <a:off x="22542" y="440302"/>
            <a:ext cx="879564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4"/>
              </a:rPr>
              <a:t>https://github.com/TOLOSAT/mission-analysis/blob/main/python/setup_guide/README.md</a:t>
            </a:r>
            <a:endParaRPr lang="en-US" sz="1200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CDC05A-86D3-71BE-C8E2-853DF8CFB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51"/>
          <a:stretch/>
        </p:blipFill>
        <p:spPr>
          <a:xfrm>
            <a:off x="318763" y="935473"/>
            <a:ext cx="4976950" cy="3669587"/>
          </a:xfrm>
          <a:prstGeom prst="rect">
            <a:avLst/>
          </a:prstGeom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AB44F006-EA00-63FB-0917-B47832E7A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071" y="1509522"/>
            <a:ext cx="2344612" cy="2344612"/>
          </a:xfrm>
          <a:prstGeom prst="rect">
            <a:avLst/>
          </a:prstGeom>
        </p:spPr>
      </p:pic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1B41510A-7B95-6AA0-85EA-E0E8B593B031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457</Words>
  <Application>Microsoft Office PowerPoint</Application>
  <PresentationFormat>On-screen Show (16:9)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Teko</vt:lpstr>
      <vt:lpstr>MS UI Gothic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Arnaud Muller</cp:lastModifiedBy>
  <cp:revision>7</cp:revision>
  <dcterms:modified xsi:type="dcterms:W3CDTF">2023-04-13T16:30:34Z</dcterms:modified>
</cp:coreProperties>
</file>